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59" r:id="rId11"/>
    <p:sldId id="262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-70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DF3E3-A9CE-45BF-9B3C-EAA1880AC26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9A4CA-5A28-475F-A811-B9554C2F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6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podcast leaves out some details that I think are important.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Morse does not leave Washington immediately.  He receives a letter from his father the next day telling him his wife has died.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fact would have dramatically altered the tone of the story so I’m a bit disappointed by what I now feel is a somewhat deceptive telling of the story for the sake of poetic embellishment.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wife apparently delivered their third child and then died shortly after.  The podcast lets you believe that his wife was pregnant when she died.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Morse apparently does not become interested in telegraphy until roughly 7 years later in 1832 when he meets Charles Thomas Jackson while returning to the U.S. on a ship from Europe.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Jackson was experimenting with electro magnets.  What Morse’s real inspiration and motivation were may be difficult to actually say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Morse was not the only one working on the telegraph and some earlier achievements by others are notable as well.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Morse was apparently bitter that he was not credited as the sole inventor and a patent law suit by him eventually reached the Supreme Court.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overall finding of the court was in his favor, they did not uphold all of Morse’s claims.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9A4CA-5A28-475F-A811-B9554C2F71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9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0347-F3B0-4C37-A608-F1EDBA9FF57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C83-61D5-4351-AA34-D9B053FF7E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04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0347-F3B0-4C37-A608-F1EDBA9FF57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C83-61D5-4351-AA34-D9B053FF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3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0347-F3B0-4C37-A608-F1EDBA9FF57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C83-61D5-4351-AA34-D9B053FF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48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0347-F3B0-4C37-A608-F1EDBA9FF57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C83-61D5-4351-AA34-D9B053FF7E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947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0347-F3B0-4C37-A608-F1EDBA9FF57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C83-61D5-4351-AA34-D9B053FF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19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0347-F3B0-4C37-A608-F1EDBA9FF57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C83-61D5-4351-AA34-D9B053FF7E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6142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0347-F3B0-4C37-A608-F1EDBA9FF57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C83-61D5-4351-AA34-D9B053FF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9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0347-F3B0-4C37-A608-F1EDBA9FF57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C83-61D5-4351-AA34-D9B053FF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47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0347-F3B0-4C37-A608-F1EDBA9FF57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C83-61D5-4351-AA34-D9B053FF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0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0347-F3B0-4C37-A608-F1EDBA9FF57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C83-61D5-4351-AA34-D9B053FF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7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0347-F3B0-4C37-A608-F1EDBA9FF57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C83-61D5-4351-AA34-D9B053FF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6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0347-F3B0-4C37-A608-F1EDBA9FF57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C83-61D5-4351-AA34-D9B053FF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8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0347-F3B0-4C37-A608-F1EDBA9FF57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C83-61D5-4351-AA34-D9B053FF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5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0347-F3B0-4C37-A608-F1EDBA9FF57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C83-61D5-4351-AA34-D9B053FF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7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0347-F3B0-4C37-A608-F1EDBA9FF57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C83-61D5-4351-AA34-D9B053FF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0347-F3B0-4C37-A608-F1EDBA9FF57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C83-61D5-4351-AA34-D9B053FF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3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0347-F3B0-4C37-A608-F1EDBA9FF57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2C83-61D5-4351-AA34-D9B053FF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1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D30347-F3B0-4C37-A608-F1EDBA9FF57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882C83-61D5-4351-AA34-D9B053FF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00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a9pw.com/morsecode" TargetMode="External"/><Relationship Id="rId2" Type="http://schemas.openxmlformats.org/officeDocument/2006/relationships/hyperlink" Target="https://morsecode.scphillips.com/trainer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Overcoming+Problems%20-%20Dirty%20Dozen.pdf" TargetMode="External"/><Relationship Id="rId2" Type="http://schemas.openxmlformats.org/officeDocument/2006/relationships/hyperlink" Target="http://ditdit.fm/resour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kurz.net/ham/ebook2cw.html#gu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itxela.com/projects/morse_code_practice_too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hyperlink" Target="https://youtu.be/6a_bf8O0c8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5" Type="http://schemas.openxmlformats.org/officeDocument/2006/relationships/hyperlink" Target="http://thememorypalace.us/2012/03/distance/" TargetMode="Externa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2046"/>
            <a:ext cx="9144000" cy="12946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Learning</a:t>
            </a:r>
            <a:r>
              <a:rPr lang="en-US" b="1" dirty="0">
                <a:solidFill>
                  <a:srgbClr val="FF0000"/>
                </a:solidFill>
              </a:rPr>
              <a:t> &amp; </a:t>
            </a:r>
            <a:r>
              <a:rPr lang="en-US" b="1" dirty="0" smtClean="0">
                <a:solidFill>
                  <a:srgbClr val="FF0000"/>
                </a:solidFill>
              </a:rPr>
              <a:t>Using CW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8194" y="2774156"/>
            <a:ext cx="5399316" cy="1655762"/>
          </a:xfrm>
        </p:spPr>
        <p:txBody>
          <a:bodyPr/>
          <a:lstStyle/>
          <a:p>
            <a:pPr algn="ctr"/>
            <a:r>
              <a:rPr lang="en-US" b="1" dirty="0" smtClean="0"/>
              <a:t>Bob Beyer, KE2D</a:t>
            </a:r>
          </a:p>
          <a:p>
            <a:pPr algn="ctr"/>
            <a:r>
              <a:rPr lang="en-US" b="1" dirty="0" smtClean="0"/>
              <a:t>Tony </a:t>
            </a:r>
            <a:r>
              <a:rPr lang="en-US" b="1" dirty="0" err="1" smtClean="0"/>
              <a:t>Canuso</a:t>
            </a:r>
            <a:r>
              <a:rPr lang="en-US" b="1" dirty="0" smtClean="0"/>
              <a:t>, N2ATB</a:t>
            </a:r>
          </a:p>
          <a:p>
            <a:pPr algn="ctr"/>
            <a:r>
              <a:rPr lang="en-US" b="1" dirty="0" smtClean="0"/>
              <a:t>Rick Lawn, W2JAZ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5" y="3216897"/>
            <a:ext cx="3234724" cy="2426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77" y="53656"/>
            <a:ext cx="1000125" cy="1000125"/>
          </a:xfrm>
          <a:prstGeom prst="rect">
            <a:avLst/>
          </a:prstGeom>
        </p:spPr>
      </p:pic>
      <p:pic>
        <p:nvPicPr>
          <p:cNvPr id="7" name="CW Presentatio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29301" y="515832"/>
            <a:ext cx="9144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46258"/>
            <a:ext cx="8534400" cy="150706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Tools &amp; Resources For Learning &amp; Improving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37211"/>
            <a:ext cx="8534400" cy="46155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2800" b="1" dirty="0" smtClean="0"/>
              <a:t>Web based applications:</a:t>
            </a:r>
          </a:p>
          <a:p>
            <a:r>
              <a:rPr lang="en-US" sz="2800" b="1" dirty="0">
                <a:hlinkClick r:id="rId2"/>
              </a:rPr>
              <a:t>https://morsecode.scphillips.com/trainer.html</a:t>
            </a:r>
            <a:endParaRPr lang="en-US" sz="2800" b="1" dirty="0" smtClean="0"/>
          </a:p>
          <a:p>
            <a:pPr lvl="2"/>
            <a:r>
              <a:rPr lang="en-US" sz="2800" b="1" dirty="0" smtClean="0"/>
              <a:t>Excellent training endorsed by CWOPS </a:t>
            </a:r>
          </a:p>
          <a:p>
            <a:pPr lvl="2"/>
            <a:r>
              <a:rPr lang="en-US" sz="2800" b="1" dirty="0" smtClean="0"/>
              <a:t>includes various learning modes: QSOs, Sending, Free Form, Random etc.</a:t>
            </a:r>
          </a:p>
          <a:p>
            <a:pPr lvl="2"/>
            <a:r>
              <a:rPr lang="en-US" sz="2800" b="1" dirty="0" smtClean="0"/>
              <a:t>Can upload your own text files</a:t>
            </a:r>
          </a:p>
          <a:p>
            <a:pPr marL="914400" lvl="2" indent="0">
              <a:buNone/>
            </a:pPr>
            <a:endParaRPr lang="en-US" sz="2800" b="1" dirty="0" smtClean="0"/>
          </a:p>
          <a:p>
            <a:r>
              <a:rPr lang="en-US" sz="2800" b="1" dirty="0" smtClean="0">
                <a:hlinkClick r:id="rId3"/>
              </a:rPr>
              <a:t>http://AA9PW.com/morsecode</a:t>
            </a:r>
            <a:endParaRPr lang="en-US" sz="2800" b="1" dirty="0" smtClean="0"/>
          </a:p>
          <a:p>
            <a:pPr lvl="2"/>
            <a:r>
              <a:rPr lang="en-US" sz="2800" b="1" dirty="0" smtClean="0"/>
              <a:t>Excellent drills on letters, words &amp; QSOs</a:t>
            </a:r>
          </a:p>
          <a:p>
            <a:pPr lvl="2"/>
            <a:endParaRPr lang="en-US" sz="2800" dirty="0" smtClean="0"/>
          </a:p>
          <a:p>
            <a:pPr lvl="2"/>
            <a:endParaRPr lang="en-US" sz="26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749" y="0"/>
            <a:ext cx="8534400" cy="150706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More Resources…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49" y="1038688"/>
            <a:ext cx="8534400" cy="5353235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b="1" dirty="0" smtClean="0">
              <a:hlinkClick r:id="rId2"/>
            </a:endParaRPr>
          </a:p>
          <a:p>
            <a:pPr lvl="1"/>
            <a:r>
              <a:rPr lang="en-US" sz="2600" b="1" dirty="0" smtClean="0">
                <a:hlinkClick r:id="rId2"/>
              </a:rPr>
              <a:t>http</a:t>
            </a:r>
            <a:r>
              <a:rPr lang="en-US" sz="2600" b="1" dirty="0">
                <a:hlinkClick r:id="rId2"/>
              </a:rPr>
              <a:t>://ditdit.fm/resources</a:t>
            </a:r>
            <a:r>
              <a:rPr lang="en-US" sz="2600" b="1" dirty="0"/>
              <a:t> (Long Island CW Club W2LCW)</a:t>
            </a:r>
          </a:p>
          <a:p>
            <a:pPr lvl="2"/>
            <a:r>
              <a:rPr lang="en-US" sz="2600" b="1" dirty="0"/>
              <a:t>Great collection of links to articles about learning CW – “</a:t>
            </a:r>
            <a:r>
              <a:rPr lang="en-US" sz="2600" b="1" dirty="0">
                <a:hlinkClick r:id="rId3" action="ppaction://hlinkfile"/>
              </a:rPr>
              <a:t>Dirty Dozen</a:t>
            </a:r>
            <a:r>
              <a:rPr lang="en-US" sz="2600" b="1" dirty="0"/>
              <a:t>”</a:t>
            </a:r>
          </a:p>
          <a:p>
            <a:pPr lvl="2"/>
            <a:r>
              <a:rPr lang="en-US" sz="2600" b="1" dirty="0"/>
              <a:t>Links includes Android and iPhone apps and widely endorsed computer applications including: G4FON Morse Trainer, Morse Runner (great for contest practice), </a:t>
            </a:r>
            <a:r>
              <a:rPr lang="en-US" sz="2600" b="1" dirty="0" err="1"/>
              <a:t>RufzxP</a:t>
            </a:r>
            <a:r>
              <a:rPr lang="en-US" sz="2600" b="1" dirty="0"/>
              <a:t> (also good for contest practice and G4FON Contest Trainer</a:t>
            </a:r>
          </a:p>
          <a:p>
            <a:pPr lvl="2"/>
            <a:r>
              <a:rPr lang="en-US" sz="2600" b="1" dirty="0"/>
              <a:t>Converts your text to mp3 file for playback and varying speeds you </a:t>
            </a:r>
            <a:r>
              <a:rPr lang="en-US" sz="2600" b="1" dirty="0" smtClean="0"/>
              <a:t>select</a:t>
            </a:r>
            <a:endParaRPr lang="en-US" sz="2600" b="1" dirty="0"/>
          </a:p>
          <a:p>
            <a:r>
              <a:rPr lang="en-US" sz="2600" b="1" dirty="0">
                <a:hlinkClick r:id="rId4"/>
              </a:rPr>
              <a:t>http://fkurz.net/ham/ebook2cw.html#gui</a:t>
            </a:r>
            <a:endParaRPr lang="en-US" sz="2600" b="1" dirty="0"/>
          </a:p>
          <a:p>
            <a:pPr lvl="1"/>
            <a:r>
              <a:rPr lang="en-US" sz="2600" b="1" dirty="0"/>
              <a:t>For a better explanation of how to install go to: </a:t>
            </a:r>
            <a:r>
              <a:rPr lang="en-US" sz="2600" b="1" dirty="0" smtClean="0"/>
              <a:t>KK5NA.com/ebook2cw.htm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1111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611" y="313695"/>
            <a:ext cx="10515600" cy="6078051"/>
          </a:xfrm>
        </p:spPr>
        <p:txBody>
          <a:bodyPr>
            <a:normAutofit/>
          </a:bodyPr>
          <a:lstStyle/>
          <a:p>
            <a:r>
              <a:rPr lang="en-US" sz="2800" b="1" dirty="0">
                <a:hlinkClick r:id="rId2"/>
              </a:rPr>
              <a:t>https://mitxela.com/projects/morse_code_practice_tool</a:t>
            </a:r>
            <a:r>
              <a:rPr lang="en-US" sz="2800" b="1" dirty="0"/>
              <a:t> </a:t>
            </a:r>
          </a:p>
          <a:p>
            <a:pPr lvl="1"/>
            <a:r>
              <a:rPr lang="en-US" sz="2800" b="1" dirty="0"/>
              <a:t>Offers news feeds in CW with variable speed and text to check accuracy. </a:t>
            </a:r>
          </a:p>
          <a:p>
            <a:pPr marL="0" indent="0">
              <a:buNone/>
            </a:pPr>
            <a:r>
              <a:rPr lang="en-US" sz="3900" b="1" dirty="0" smtClean="0">
                <a:solidFill>
                  <a:srgbClr val="FF0000"/>
                </a:solidFill>
              </a:rPr>
              <a:t>RESOURCES OFFERED BY ORGANIZATIONS</a:t>
            </a:r>
            <a:endParaRPr lang="en-US" sz="3900" b="1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ARRL offers on air practice sessions on a regular schedule, varying speeds</a:t>
            </a:r>
          </a:p>
          <a:p>
            <a:r>
              <a:rPr lang="en-US" sz="2400" b="1" dirty="0" smtClean="0"/>
              <a:t>ARRL also offers mp3 practice files with text files to check your work</a:t>
            </a:r>
          </a:p>
          <a:p>
            <a:r>
              <a:rPr lang="en-US" sz="2400" b="1" dirty="0" smtClean="0"/>
              <a:t>CWOPS &amp; CW Academy </a:t>
            </a:r>
          </a:p>
          <a:p>
            <a:pPr lvl="1"/>
            <a:r>
              <a:rPr lang="en-US" sz="2400" b="1" dirty="0" smtClean="0"/>
              <a:t>2 month classes at various levels</a:t>
            </a:r>
          </a:p>
          <a:p>
            <a:pPr lvl="1"/>
            <a:r>
              <a:rPr lang="en-US" sz="2400" b="1" dirty="0" smtClean="0"/>
              <a:t>Online resources anyone can use including practice materials with answers: State abbreviations, Province Abbreviations, top 100 words, Jokes, typical QSOs etc.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3929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80" y="345440"/>
            <a:ext cx="10515600" cy="9042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rgbClr val="FF0000"/>
                </a:solidFill>
              </a:rPr>
              <a:t>HARDWARE</a:t>
            </a:r>
            <a:r>
              <a:rPr lang="en-US" sz="4000" dirty="0" smtClean="0"/>
              <a:t>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4927283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2600" b="1" dirty="0"/>
              <a:t>Various </a:t>
            </a:r>
            <a:r>
              <a:rPr lang="en-US" sz="2600" b="1" dirty="0" err="1"/>
              <a:t>keyers</a:t>
            </a:r>
            <a:r>
              <a:rPr lang="en-US" sz="2600" b="1" dirty="0"/>
              <a:t>, practice </a:t>
            </a:r>
            <a:r>
              <a:rPr lang="en-US" sz="2600" b="1" dirty="0" smtClean="0"/>
              <a:t>oscillators </a:t>
            </a:r>
            <a:r>
              <a:rPr lang="en-US" sz="2600" b="1" dirty="0"/>
              <a:t>etc. </a:t>
            </a:r>
          </a:p>
          <a:p>
            <a:pPr marL="342900" indent="-342900"/>
            <a:r>
              <a:rPr lang="en-US" sz="2600" b="1" dirty="0"/>
              <a:t>Enter the </a:t>
            </a:r>
            <a:r>
              <a:rPr lang="en-US" sz="2600" b="1" dirty="0" err="1"/>
              <a:t>Morserino</a:t>
            </a:r>
            <a:r>
              <a:rPr lang="en-US" sz="2600" b="1" dirty="0"/>
              <a:t>!!! </a:t>
            </a:r>
          </a:p>
          <a:p>
            <a:pPr marL="800100" lvl="1" indent="-342900"/>
            <a:r>
              <a:rPr lang="en-US" sz="2600" b="1" dirty="0"/>
              <a:t>Amazing tool from Europe that does everything including functioning as a memory </a:t>
            </a:r>
            <a:r>
              <a:rPr lang="en-US" sz="2600" b="1" dirty="0" err="1"/>
              <a:t>keyer</a:t>
            </a:r>
            <a:r>
              <a:rPr lang="en-US" sz="2600" b="1" dirty="0"/>
              <a:t>.</a:t>
            </a:r>
          </a:p>
          <a:p>
            <a:pPr marL="800100" lvl="1" indent="-342900"/>
            <a:r>
              <a:rPr lang="en-US" sz="2600" b="1" dirty="0"/>
              <a:t>Sold about 1500 so far!</a:t>
            </a:r>
          </a:p>
          <a:p>
            <a:pPr lvl="1"/>
            <a:r>
              <a:rPr lang="en-US" sz="2600" b="1" dirty="0" smtClean="0">
                <a:hlinkClick r:id="rId4"/>
              </a:rPr>
              <a:t>https</a:t>
            </a:r>
            <a:r>
              <a:rPr lang="en-US" sz="2600" b="1" dirty="0">
                <a:hlinkClick r:id="rId4"/>
              </a:rPr>
              <a:t>://</a:t>
            </a:r>
            <a:r>
              <a:rPr lang="en-US" sz="2600" b="1" dirty="0" smtClean="0">
                <a:hlinkClick r:id="rId4"/>
              </a:rPr>
              <a:t>youtu.be/6a_bf8O0c8U</a:t>
            </a:r>
            <a:endParaRPr lang="en-US" sz="2600" b="1" dirty="0"/>
          </a:p>
          <a:p>
            <a:pPr marL="342900" indent="-342900"/>
            <a:r>
              <a:rPr lang="en-US" sz="2600" b="1" dirty="0"/>
              <a:t>CW is NOT dead despite the Digital Mode invasion. CW Academy has more students than ever. And there are others sponsoring </a:t>
            </a:r>
          </a:p>
          <a:p>
            <a:pPr marL="342900" indent="-342900"/>
            <a:r>
              <a:rPr lang="en-US" sz="2600" b="1" dirty="0"/>
              <a:t>Will distribute a link to this presentation as well as various practice files distributed by CW academy</a:t>
            </a:r>
            <a:r>
              <a:rPr lang="en-US" sz="2400" b="1" dirty="0" smtClean="0"/>
              <a:t>.</a:t>
            </a:r>
          </a:p>
          <a:p>
            <a:pPr marL="3086100" lvl="6" indent="-342900"/>
            <a:r>
              <a:rPr lang="en-US" b="1" dirty="0" smtClean="0"/>
              <a:t>73 </a:t>
            </a:r>
            <a:r>
              <a:rPr lang="en-US" b="1" dirty="0" err="1" smtClean="0"/>
              <a:t>sk</a:t>
            </a:r>
            <a:r>
              <a:rPr lang="en-US" b="1" dirty="0" smtClean="0"/>
              <a:t> </a:t>
            </a:r>
            <a:r>
              <a:rPr lang="en-US" b="1" dirty="0" err="1" smtClean="0"/>
              <a:t>dit</a:t>
            </a:r>
            <a:r>
              <a:rPr lang="en-US" b="1" dirty="0" smtClean="0"/>
              <a:t> </a:t>
            </a:r>
            <a:r>
              <a:rPr lang="en-US" b="1" dirty="0" err="1" smtClean="0"/>
              <a:t>dit</a:t>
            </a:r>
            <a:r>
              <a:rPr lang="en-US" b="1" dirty="0" smtClean="0"/>
              <a:t> </a:t>
            </a:r>
            <a:endParaRPr lang="en-US" b="1" dirty="0"/>
          </a:p>
          <a:p>
            <a:r>
              <a:rPr lang="en-US" sz="2600" b="1" dirty="0"/>
              <a:t>Questions or Comments</a:t>
            </a:r>
          </a:p>
          <a:p>
            <a:endParaRPr lang="en-US" dirty="0"/>
          </a:p>
        </p:txBody>
      </p:sp>
      <p:pic>
        <p:nvPicPr>
          <p:cNvPr id="4" name="73 s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12228" y="5188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83" y="89504"/>
            <a:ext cx="8534400" cy="150706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When, Why, &amp; How Did We Learn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383" y="1227909"/>
            <a:ext cx="8534400" cy="5468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Why </a:t>
            </a:r>
            <a:r>
              <a:rPr lang="en-US" sz="2400" b="1" dirty="0"/>
              <a:t>we </a:t>
            </a:r>
            <a:r>
              <a:rPr lang="en-US" sz="2400" b="1" dirty="0" smtClean="0"/>
              <a:t>learned. How we learned. What did we do wrong. How we use CW then and now.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 smtClean="0"/>
              <a:t>Rick, W2JAZ – Member of CWOPS &amp; NAQCC</a:t>
            </a:r>
          </a:p>
          <a:p>
            <a:endParaRPr lang="en-US" sz="2400" b="1" dirty="0"/>
          </a:p>
          <a:p>
            <a:r>
              <a:rPr lang="en-US" sz="2400" b="1" dirty="0" smtClean="0"/>
              <a:t>Tony, N2ATB – Member of FOC, SKCC, CWOPS &amp; NAQCC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Bob, KE2D – Member of CWOPS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489" y="0"/>
            <a:ext cx="8534400" cy="150706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Samuel Morse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835" y="673531"/>
            <a:ext cx="10515600" cy="34891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5"/>
              </a:rPr>
              <a:t>http://thememorypalace.us/2012/03/distance/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75" y="1183674"/>
            <a:ext cx="1712214" cy="2468880"/>
          </a:xfrm>
          <a:prstGeom prst="rect">
            <a:avLst/>
          </a:prstGeom>
        </p:spPr>
      </p:pic>
      <p:pic>
        <p:nvPicPr>
          <p:cNvPr id="5" name="Samuel FB Mor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1750" y="4509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9697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"/>
            <a:ext cx="8991600" cy="91757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General notes on Morse Code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8800" y="1066800"/>
            <a:ext cx="8839200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</a:rPr>
              <a:t>Two kinds of code: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International Morse Code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American Morse Code (almost extinct)</a:t>
            </a:r>
          </a:p>
          <a:p>
            <a:pPr>
              <a:spcBef>
                <a:spcPct val="0"/>
              </a:spcBef>
              <a:defRPr/>
            </a:pP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895600"/>
            <a:ext cx="541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American         International </a:t>
            </a:r>
          </a:p>
          <a:p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C . .   .         C  _ . _ .</a:t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F . _ .           F  . . _ .</a:t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J _ . _ .         J  . _ _ _</a:t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L ___[long dash]  L  . _ . .</a:t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O .   .           O  _ _ _</a:t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 . . . . .       P  . _ _ .</a:t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Q . . _ .         Q  _ _ . _</a:t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R .     . .       R  . _ .</a:t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X . _ . .         X  _ . . _</a:t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Y . .   . .       Y  _ . _ _</a:t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Z . . .   .       Z  _ _ . .</a:t>
            </a:r>
            <a:endParaRPr lang="en-US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880480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American         International </a:t>
            </a:r>
          </a:p>
          <a:p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1 . _ _ .       1 . _ _ _ _</a:t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2 . . _ . .     2 . . _ _ _</a:t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3 . . . _ .     3 . . . _ _</a:t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5 _ _ _         5 . . . . .</a:t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6 . . . . . .   6 _ . . . .</a:t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7 _ _ . .       7 _ _ . . .</a:t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8 _ . . . .     8 _ _ _ . .</a:t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9 _ . . _       9 _ _ _ _ .</a:t>
            </a:r>
            <a:b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pt-BR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0 _______       0 _ _ _ _ _</a:t>
            </a:r>
            <a:endParaRPr lang="en-US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76400" y="1"/>
            <a:ext cx="8991600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General notes on Morse Code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</a:rPr>
              <a:t>Never use dots and dashes (</a:t>
            </a:r>
            <a:r>
              <a:rPr lang="en-US" sz="2800" i="1" dirty="0">
                <a:solidFill>
                  <a:schemeClr val="bg1"/>
                </a:solidFill>
              </a:rPr>
              <a:t>like the previous slide </a:t>
            </a:r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)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</a:rPr>
              <a:t>Morse Code is an audible system. Not a written one.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Still has other (non-ham) uses: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Aircraft and Nautical NDBs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Commercial Repeater IDs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Some Other Shortwave use: 4XZ @ 6607 KHz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90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76400" y="1"/>
            <a:ext cx="8991600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CW for Contesting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Speed = Rate,  Faster Speed = More QSOs/hour (EF8R)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Contest CW is Rapid Fire – Short Quick Buffer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Need to copy nearly random character groups quickly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Being a touch-typist is extremely useful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CW Contesters use “cut numbers”: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A = 1, E = 5, N=9, O or T=0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Most CW contesters let the computer send the CW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Paddle or key use is the exception for the majority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Narrow filtering is key for most ops: 150-500 Hz</a:t>
            </a:r>
          </a:p>
        </p:txBody>
      </p:sp>
    </p:spTree>
    <p:extLst>
      <p:ext uri="{BB962C8B-B14F-4D97-AF65-F5344CB8AC3E}">
        <p14:creationId xmlns:p14="http://schemas.microsoft.com/office/powerpoint/2010/main" val="19607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76400" y="1"/>
            <a:ext cx="8991600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CW for Contesting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0" y="1066800"/>
            <a:ext cx="8839200" cy="54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</a:rPr>
              <a:t>Enhancements: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</a:rPr>
              <a:t>Call History (aka “pre-fill”) Files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These files help logging software predict what a station’s exchange will likely be.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You </a:t>
            </a:r>
            <a:r>
              <a:rPr lang="en-US" sz="2800" dirty="0">
                <a:solidFill>
                  <a:schemeClr val="bg1"/>
                </a:solidFill>
              </a:rPr>
              <a:t>Should still copy what you hear.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Call </a:t>
            </a:r>
            <a:r>
              <a:rPr lang="en-US" sz="2800" dirty="0">
                <a:solidFill>
                  <a:schemeClr val="bg1"/>
                </a:solidFill>
              </a:rPr>
              <a:t>History files are not gospel.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They </a:t>
            </a:r>
            <a:r>
              <a:rPr lang="en-US" sz="2800" dirty="0">
                <a:solidFill>
                  <a:schemeClr val="bg1"/>
                </a:solidFill>
              </a:rPr>
              <a:t>have mistakes. Stations change classes or exchange info, etc.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29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76400" y="1"/>
            <a:ext cx="8991600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CW for Contesting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0" y="1066800"/>
            <a:ext cx="8839200" cy="3124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RBN network of “Skimmers”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RBN = Reverse Beacon Network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Beacons – Few senders, many listeners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Reverse Beacons – Many senders, few listeners (reporting)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Provide a virtual flood of spots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VE3NEA wrote a popular skimmer program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1913" y="3814354"/>
            <a:ext cx="4405926" cy="26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CW Skimmer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4337" y="3814354"/>
            <a:ext cx="4482738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76400" y="1"/>
            <a:ext cx="8991600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CW for Contesting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1066800"/>
            <a:ext cx="8839200" cy="121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Example Recording from a CWT “mini test”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Speed is 34-44 WPM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286000"/>
            <a:ext cx="4329112" cy="92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1" y="3352801"/>
            <a:ext cx="6729413" cy="104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828800" y="4419600"/>
            <a:ext cx="88392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N3JT  - Jim   1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W9ILY - John  471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W1VE  - Gerry 1N1   (191)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K2TW  - Tom   2TTT  (2000)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N2UU  - Bob   121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2800" dirty="0"/>
          </a:p>
          <a:p>
            <a:pPr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2" name="CWT Run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54835" y="5162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738</Words>
  <Application>Microsoft Office PowerPoint</Application>
  <PresentationFormat>Custom</PresentationFormat>
  <Paragraphs>117</Paragraphs>
  <Slides>13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Slice</vt:lpstr>
      <vt:lpstr>          Learning &amp; Using CW </vt:lpstr>
      <vt:lpstr>When, Why, &amp; How Did We Learn</vt:lpstr>
      <vt:lpstr>Samuel Morse</vt:lpstr>
      <vt:lpstr>General notes on Morse 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Tools &amp; Resources For Learning &amp; Improving </vt:lpstr>
      <vt:lpstr>More Resources…</vt:lpstr>
      <vt:lpstr>PowerPoint Presentation</vt:lpstr>
      <vt:lpstr> HARDWARE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&amp; Using CW</dc:title>
  <dc:creator>Richard Lawn</dc:creator>
  <cp:lastModifiedBy>Richard Lawn</cp:lastModifiedBy>
  <cp:revision>33</cp:revision>
  <dcterms:created xsi:type="dcterms:W3CDTF">2019-11-19T20:20:19Z</dcterms:created>
  <dcterms:modified xsi:type="dcterms:W3CDTF">2019-11-20T16:33:59Z</dcterms:modified>
</cp:coreProperties>
</file>